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notesMasterIdLst>
    <p:notesMasterId r:id="rId17"/>
  </p:notesMasterIdLst>
  <p:sldIdLst>
    <p:sldId id="256" r:id="rId2"/>
    <p:sldId id="257" r:id="rId3"/>
    <p:sldId id="258" r:id="rId4"/>
    <p:sldId id="266" r:id="rId5"/>
    <p:sldId id="272" r:id="rId6"/>
    <p:sldId id="260" r:id="rId7"/>
    <p:sldId id="271" r:id="rId8"/>
    <p:sldId id="261" r:id="rId9"/>
    <p:sldId id="270" r:id="rId10"/>
    <p:sldId id="267" r:id="rId11"/>
    <p:sldId id="263" r:id="rId12"/>
    <p:sldId id="264" r:id="rId13"/>
    <p:sldId id="265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68" y="8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jpg>
</file>

<file path=ppt/media/image13.jpg>
</file>

<file path=ppt/media/image14.jpe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9397F9-5CA4-45A8-B323-12A0AD4E5668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0FFAD0-C1EC-4656-91B1-AE8B58ADB8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219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0FFAD0-C1EC-4656-91B1-AE8B58ADB8A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637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8509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873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62422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92327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453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70765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1924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1704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8602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980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56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9078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3410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7113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529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8029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6705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79609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edikabazaar.com/blogs/parts-of-a-dental-x-ray-machine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4B745-2264-CB0A-0E7A-E30E6BB41E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4109" y="-1435003"/>
            <a:ext cx="8825658" cy="3329581"/>
          </a:xfrm>
        </p:spPr>
        <p:txBody>
          <a:bodyPr/>
          <a:lstStyle/>
          <a:p>
            <a:r>
              <a:rPr lang="en-GB" sz="4800" dirty="0"/>
              <a:t>Dental Radiography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839AF4-B030-87A1-87D9-882B57CC1F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1420" y="3048849"/>
            <a:ext cx="10790311" cy="3829148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BMED434 – Medical Imaging</a:t>
            </a:r>
          </a:p>
          <a:p>
            <a:pPr algn="ctr"/>
            <a:r>
              <a:rPr lang="en-US" sz="2800" b="1" dirty="0">
                <a:solidFill>
                  <a:schemeClr val="tx2"/>
                </a:solidFill>
              </a:rPr>
              <a:t>Awab Abdallah </a:t>
            </a:r>
          </a:p>
          <a:p>
            <a:pPr algn="ctr"/>
            <a:r>
              <a:rPr lang="en-US" sz="2800" b="1" dirty="0">
                <a:solidFill>
                  <a:schemeClr val="tx2"/>
                </a:solidFill>
              </a:rPr>
              <a:t>22700366</a:t>
            </a:r>
          </a:p>
          <a:p>
            <a:pPr algn="ctr"/>
            <a:r>
              <a:rPr lang="en-US" sz="2800" b="1" dirty="0">
                <a:solidFill>
                  <a:schemeClr val="tx2"/>
                </a:solidFill>
              </a:rPr>
              <a:t>Date: 2/6/2025</a:t>
            </a:r>
            <a:endParaRPr lang="en-GB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0217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D4148-51E4-BFBE-DB7A-048938471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91" y="-90665"/>
            <a:ext cx="9404723" cy="140053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Electrical circuit</a:t>
            </a: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endParaRPr lang="en-GB" dirty="0"/>
          </a:p>
        </p:txBody>
      </p:sp>
      <p:pic>
        <p:nvPicPr>
          <p:cNvPr id="5" name="Content Placeholder 4" descr="Diagram of a transformer with wires and a few wires&#10;&#10;AI-generated content may be incorrect.">
            <a:extLst>
              <a:ext uri="{FF2B5EF4-FFF2-40B4-BE49-F238E27FC236}">
                <a16:creationId xmlns:a16="http://schemas.microsoft.com/office/drawing/2014/main" id="{1727332D-ED47-C998-8F4E-F7912FCB48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341" y="2052638"/>
            <a:ext cx="6177094" cy="4195762"/>
          </a:xfrm>
        </p:spPr>
      </p:pic>
    </p:spTree>
    <p:extLst>
      <p:ext uri="{BB962C8B-B14F-4D97-AF65-F5344CB8AC3E}">
        <p14:creationId xmlns:p14="http://schemas.microsoft.com/office/powerpoint/2010/main" val="3200089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FAD32-7D49-A157-6DB6-5F42B826B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Standards &amp; Regulations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62505-F7C3-0EDC-2D48-81DFB3814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Dental X-ray systems must follow 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IEC 60601</a:t>
            </a:r>
            <a:r>
              <a:rPr lang="en-US" dirty="0"/>
              <a:t> ensures the equipment is safe.</a:t>
            </a:r>
          </a:p>
          <a:p>
            <a:pPr>
              <a:buNone/>
            </a:pPr>
            <a:r>
              <a:rPr lang="en-US" b="1" dirty="0"/>
              <a:t>IAEA and WHO</a:t>
            </a:r>
            <a:r>
              <a:rPr lang="en-US" dirty="0"/>
              <a:t> give guidelines for radiation protection.</a:t>
            </a:r>
          </a:p>
          <a:p>
            <a:pPr>
              <a:buNone/>
            </a:pPr>
            <a:r>
              <a:rPr lang="en-US" dirty="0"/>
              <a:t>Each country , handles licensing and inspections.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5357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85195-308A-00E1-E242-2CD8979C6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400" b="1" dirty="0"/>
              <a:t>Applications</a:t>
            </a:r>
            <a:br>
              <a:rPr lang="en-US" sz="4400" b="1" dirty="0"/>
            </a:br>
            <a:endParaRPr lang="en-GB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C8C03-93BF-AC0F-35C7-1B9F9438B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Routine dental exams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Orthodontic planning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surgical guidance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Endodontic (root canal) evaluation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4993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5D8FE-5A09-8685-13D3-98CED645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22B31-2EE7-75E0-92DF-0CB2A3E3C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Understanding system components and regulations ensures optimal performance , Continuous training and calibration are essential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0270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16DA9-14FD-71D7-4515-D8A3F9631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References: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7012E-E84C-D281-206A-3B57FC8FB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Parts of a Dental X-ray Machine | </a:t>
            </a:r>
            <a:r>
              <a:rPr lang="en-US" dirty="0" err="1">
                <a:hlinkClick r:id="rId2"/>
              </a:rPr>
              <a:t>Medikabazaar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https://www.youtube.com/watch?v=YJnVRzq44Hk&amp;ab_channel=Care4Life</a:t>
            </a:r>
          </a:p>
        </p:txBody>
      </p:sp>
    </p:spTree>
    <p:extLst>
      <p:ext uri="{BB962C8B-B14F-4D97-AF65-F5344CB8AC3E}">
        <p14:creationId xmlns:p14="http://schemas.microsoft.com/office/powerpoint/2010/main" val="3242345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379D6-ADAB-CE5F-169E-F829E433A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114" y="1129793"/>
            <a:ext cx="9404723" cy="1400530"/>
          </a:xfrm>
        </p:spPr>
        <p:txBody>
          <a:bodyPr/>
          <a:lstStyle/>
          <a:p>
            <a:pPr algn="ctr"/>
            <a:r>
              <a:rPr lang="en-GB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B261C-4B6D-2D15-7D3B-3EA91B555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3114" y="3993400"/>
            <a:ext cx="8946541" cy="4195481"/>
          </a:xfrm>
        </p:spPr>
        <p:txBody>
          <a:bodyPr>
            <a:normAutofit/>
          </a:bodyPr>
          <a:lstStyle/>
          <a:p>
            <a:pPr algn="ctr"/>
            <a:r>
              <a:rPr lang="en-GB" sz="2800" b="1" dirty="0"/>
              <a:t>Any Question </a:t>
            </a:r>
            <a:r>
              <a:rPr lang="en-US" sz="2800" b="1" dirty="0"/>
              <a:t>?</a:t>
            </a:r>
            <a:endParaRPr lang="en-GB" sz="2800" b="1" dirty="0"/>
          </a:p>
        </p:txBody>
      </p:sp>
    </p:spTree>
    <p:extLst>
      <p:ext uri="{BB962C8B-B14F-4D97-AF65-F5344CB8AC3E}">
        <p14:creationId xmlns:p14="http://schemas.microsoft.com/office/powerpoint/2010/main" val="2633734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ECE4C-02D3-B64E-C6EF-39BC815F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B8526-333A-2A9E-152B-76D21D151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875" y="1557327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Importance of dental radiography</a:t>
            </a:r>
          </a:p>
          <a:p>
            <a:r>
              <a:rPr lang="en-US" sz="2400" dirty="0"/>
              <a:t>Types of systems: Intraoral, </a:t>
            </a:r>
            <a:r>
              <a:rPr lang="en-GB" sz="2000" dirty="0"/>
              <a:t>Extraoral</a:t>
            </a:r>
            <a:endParaRPr lang="en-US" sz="2400" dirty="0"/>
          </a:p>
          <a:p>
            <a:r>
              <a:rPr lang="en-US" sz="2400" dirty="0"/>
              <a:t>working principles</a:t>
            </a:r>
          </a:p>
          <a:p>
            <a:r>
              <a:rPr lang="en-US" sz="2400" dirty="0"/>
              <a:t> device structure</a:t>
            </a:r>
          </a:p>
          <a:p>
            <a:r>
              <a:rPr lang="en-US" sz="2400" dirty="0"/>
              <a:t> calibration, and safety</a:t>
            </a:r>
          </a:p>
          <a:p>
            <a:r>
              <a:rPr lang="en-US" sz="2400" dirty="0"/>
              <a:t>Application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99992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C7459-EB1C-C625-CB3D-23E6C7532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5790" y="1485900"/>
            <a:ext cx="6763794" cy="38862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dirty="0"/>
              <a:t>What Is Dental Radiography?</a:t>
            </a:r>
            <a:br>
              <a:rPr lang="en-US" sz="3600" b="1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pic>
        <p:nvPicPr>
          <p:cNvPr id="13" name="Content Placeholder 12" descr="A dentist pointing at x-ray of teeth&#10;&#10;AI-generated content may be incorrect.">
            <a:extLst>
              <a:ext uri="{FF2B5EF4-FFF2-40B4-BE49-F238E27FC236}">
                <a16:creationId xmlns:a16="http://schemas.microsoft.com/office/drawing/2014/main" id="{926E4FC0-915F-0D50-9416-5BD1446251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26" r="25526"/>
          <a:stretch>
            <a:fillRect/>
          </a:stretch>
        </p:blipFill>
        <p:spPr>
          <a:xfrm>
            <a:off x="102416" y="14297"/>
            <a:ext cx="4973099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14" name="Rectangle 2">
            <a:extLst>
              <a:ext uri="{FF2B5EF4-FFF2-40B4-BE49-F238E27FC236}">
                <a16:creationId xmlns:a16="http://schemas.microsoft.com/office/drawing/2014/main" id="{79715D36-D26E-1FC9-03D1-A77408E10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5378" y="3736182"/>
            <a:ext cx="4638903" cy="419548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0" marR="0" lvl="0" indent="0" fontAlgn="base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tabLst/>
            </a:pPr>
            <a:r>
              <a:rPr kumimoji="0" lang="en-US" altLang="en-US" sz="120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+mj-ea"/>
                <a:cs typeface="+mj-cs"/>
              </a:rPr>
              <a:t>Imaging technique.. teeth, jaw, and oral structures</a:t>
            </a:r>
          </a:p>
          <a:p>
            <a:pPr marL="0" marR="0" lvl="0" indent="0" fontAlgn="base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tabLst/>
            </a:pPr>
            <a:endParaRPr kumimoji="0" lang="en-US" altLang="en-US" sz="1200" u="none" strike="noStrike" cap="none" normalizeH="0" baseline="0" dirty="0">
              <a:ln>
                <a:noFill/>
              </a:ln>
              <a:effectLst/>
              <a:latin typeface="+mj-lt"/>
              <a:ea typeface="+mj-ea"/>
              <a:cs typeface="+mj-cs"/>
            </a:endParaRPr>
          </a:p>
          <a:p>
            <a:pPr marL="0" marR="0" lvl="0" indent="0" fontAlgn="base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tabLst/>
            </a:pPr>
            <a:r>
              <a:rPr kumimoji="0" lang="en-US" altLang="en-US" sz="120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+mj-ea"/>
                <a:cs typeface="+mj-cs"/>
              </a:rPr>
              <a:t>diagnosis of decay, infection, bone loss, and more</a:t>
            </a:r>
          </a:p>
        </p:txBody>
      </p:sp>
    </p:spTree>
    <p:extLst>
      <p:ext uri="{BB962C8B-B14F-4D97-AF65-F5344CB8AC3E}">
        <p14:creationId xmlns:p14="http://schemas.microsoft.com/office/powerpoint/2010/main" val="1907626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ollage of x-ray images of teeth and teeth&#10;&#10;AI-generated content may be incorrect.">
            <a:extLst>
              <a:ext uri="{FF2B5EF4-FFF2-40B4-BE49-F238E27FC236}">
                <a16:creationId xmlns:a16="http://schemas.microsoft.com/office/drawing/2014/main" id="{B64B3E4D-361D-F57E-9B85-8345000BD0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179" y="353499"/>
            <a:ext cx="8159652" cy="6179577"/>
          </a:xfrm>
        </p:spPr>
      </p:pic>
    </p:spTree>
    <p:extLst>
      <p:ext uri="{BB962C8B-B14F-4D97-AF65-F5344CB8AC3E}">
        <p14:creationId xmlns:p14="http://schemas.microsoft.com/office/powerpoint/2010/main" val="774052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3672-9E6C-85DB-C9CF-A9FAE9AE9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principle</a:t>
            </a:r>
            <a:endParaRPr lang="en-GB" dirty="0"/>
          </a:p>
        </p:txBody>
      </p:sp>
      <p:pic>
        <p:nvPicPr>
          <p:cNvPr id="4" name="Content Placeholder 3" descr="Diagram of a diagram showing a diagram of a parabolic structure&#10;&#10;AI-generated content may be incorrect.">
            <a:extLst>
              <a:ext uri="{FF2B5EF4-FFF2-40B4-BE49-F238E27FC236}">
                <a16:creationId xmlns:a16="http://schemas.microsoft.com/office/drawing/2014/main" id="{1FD011C7-44EC-C909-ECF0-E3A88322DC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770" y="1638752"/>
            <a:ext cx="5408994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94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5C17A-C291-C5CA-26A2-8F627BCB7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dirty="0"/>
              <a:t>System Components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>
                <a:effectLst/>
              </a:rPr>
              <a:t>Tube Head</a:t>
            </a:r>
            <a:br>
              <a:rPr lang="en-US" sz="1800" dirty="0">
                <a:effectLst/>
              </a:rPr>
            </a:br>
            <a:r>
              <a:rPr lang="en-US" sz="1800" dirty="0">
                <a:effectLst/>
              </a:rPr>
              <a:t>Extension Arm</a:t>
            </a:r>
            <a:br>
              <a:rPr lang="en-US" sz="1800" dirty="0">
                <a:effectLst/>
              </a:rPr>
            </a:br>
            <a:r>
              <a:rPr lang="en-US" sz="1800" dirty="0">
                <a:effectLst/>
              </a:rPr>
              <a:t>Control Panel</a:t>
            </a:r>
            <a:br>
              <a:rPr lang="en-US" sz="1800" dirty="0">
                <a:effectLst/>
              </a:rPr>
            </a:br>
            <a:br>
              <a:rPr lang="en-US" sz="1800" dirty="0">
                <a:effectLst/>
              </a:rPr>
            </a:br>
            <a:r>
              <a:rPr lang="en-US" sz="1800" dirty="0">
                <a:effectLst/>
              </a:rPr>
              <a:t>Image Receptor:</a:t>
            </a:r>
            <a:br>
              <a:rPr lang="en-US" sz="1800" dirty="0">
                <a:effectLst/>
              </a:rPr>
            </a:br>
            <a:r>
              <a:rPr lang="en-US" sz="1800" dirty="0">
                <a:effectLst/>
              </a:rPr>
              <a:t>Film, digital sensor</a:t>
            </a:r>
            <a:br>
              <a:rPr lang="en-US" sz="1800" dirty="0">
                <a:effectLst/>
              </a:rPr>
            </a:br>
            <a:br>
              <a:rPr lang="en-US" sz="1800" dirty="0">
                <a:effectLst/>
              </a:rPr>
            </a:br>
            <a:r>
              <a:rPr lang="en-US" sz="1800" dirty="0">
                <a:effectLst/>
              </a:rPr>
              <a:t>Embedded Systems</a:t>
            </a:r>
            <a:br>
              <a:rPr lang="en-US" sz="1800" dirty="0">
                <a:effectLst/>
              </a:rPr>
            </a:br>
            <a:br>
              <a:rPr lang="en-US" sz="1800" dirty="0"/>
            </a:br>
            <a:endParaRPr lang="en-US" sz="1800" dirty="0"/>
          </a:p>
        </p:txBody>
      </p:sp>
      <p:pic>
        <p:nvPicPr>
          <p:cNvPr id="21" name="Content Placeholder 20" descr="A white box with a knob and metal handles&#10;&#10;AI-generated content may be incorrect.">
            <a:extLst>
              <a:ext uri="{FF2B5EF4-FFF2-40B4-BE49-F238E27FC236}">
                <a16:creationId xmlns:a16="http://schemas.microsoft.com/office/drawing/2014/main" id="{AD9431F2-4D64-DE1F-922F-DAD16214BC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498" y="962904"/>
            <a:ext cx="2369532" cy="2369532"/>
          </a:xfrm>
          <a:prstGeom prst="rect">
            <a:avLst/>
          </a:prstGeom>
          <a:effectLst/>
        </p:spPr>
      </p:pic>
      <p:pic>
        <p:nvPicPr>
          <p:cNvPr id="17" name="Content Placeholder 16" descr="A close-up of a light bulb&#10;&#10;AI-generated content may be incorrect.">
            <a:extLst>
              <a:ext uri="{FF2B5EF4-FFF2-40B4-BE49-F238E27FC236}">
                <a16:creationId xmlns:a16="http://schemas.microsoft.com/office/drawing/2014/main" id="{00C1BE73-1853-DDBF-EB81-C60F8A40ED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230" y="1132632"/>
            <a:ext cx="3039745" cy="2029029"/>
          </a:xfrm>
          <a:prstGeom prst="rect">
            <a:avLst/>
          </a:prstGeom>
          <a:effectLst/>
        </p:spPr>
      </p:pic>
      <p:pic>
        <p:nvPicPr>
          <p:cNvPr id="4" name="Picture 3" descr="A close-up of a radiography&#10;&#10;AI-generated content may be incorrect.">
            <a:extLst>
              <a:ext uri="{FF2B5EF4-FFF2-40B4-BE49-F238E27FC236}">
                <a16:creationId xmlns:a16="http://schemas.microsoft.com/office/drawing/2014/main" id="{8BD54722-A19E-7747-4E87-1C44B6C389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120" y="3528520"/>
            <a:ext cx="3034288" cy="2369532"/>
          </a:xfrm>
          <a:prstGeom prst="rect">
            <a:avLst/>
          </a:prstGeom>
          <a:effectLst/>
        </p:spPr>
      </p:pic>
      <p:pic>
        <p:nvPicPr>
          <p:cNvPr id="13" name="Content Placeholder 12" descr="A person getting a dental x-ray treatment&#10;&#10;AI-generated content may be incorrect.">
            <a:extLst>
              <a:ext uri="{FF2B5EF4-FFF2-40B4-BE49-F238E27FC236}">
                <a16:creationId xmlns:a16="http://schemas.microsoft.com/office/drawing/2014/main" id="{55499D04-B9BB-7128-2916-B58C537337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230" y="4033667"/>
            <a:ext cx="3039745" cy="136028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45579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person with a flat panel detector&#10;&#10;AI-generated content may be incorrect.">
            <a:extLst>
              <a:ext uri="{FF2B5EF4-FFF2-40B4-BE49-F238E27FC236}">
                <a16:creationId xmlns:a16="http://schemas.microsoft.com/office/drawing/2014/main" id="{EE9A9B40-0828-77B0-E062-3ADC8C5340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136" y="804162"/>
            <a:ext cx="8274635" cy="5530865"/>
          </a:xfrm>
        </p:spPr>
      </p:pic>
    </p:spTree>
    <p:extLst>
      <p:ext uri="{BB962C8B-B14F-4D97-AF65-F5344CB8AC3E}">
        <p14:creationId xmlns:p14="http://schemas.microsoft.com/office/powerpoint/2010/main" val="1002171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174DC0-B70D-7570-FAE2-6A66A541E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>
                <a:solidFill>
                  <a:srgbClr val="EBEBEB"/>
                </a:solidFill>
              </a:rPr>
              <a:t>Calibration Methods</a:t>
            </a:r>
            <a:br>
              <a:rPr lang="en-US" sz="3600" b="1">
                <a:solidFill>
                  <a:srgbClr val="EBEBEB"/>
                </a:solidFill>
              </a:rPr>
            </a:br>
            <a:br>
              <a:rPr lang="en-US" sz="3600">
                <a:solidFill>
                  <a:srgbClr val="EBEBEB"/>
                </a:solidFill>
              </a:rPr>
            </a:br>
            <a:endParaRPr lang="en-GB" sz="3600">
              <a:solidFill>
                <a:srgbClr val="EBEBEB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A2C44-9D06-314F-07FC-5B7374F2A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Mechanical Calibration: Beam alignment, movement check</a:t>
            </a:r>
          </a:p>
          <a:p>
            <a:pPr marL="0" indent="0">
              <a:buNone/>
            </a:pP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Electrical Calibration: </a:t>
            </a:r>
            <a:r>
              <a:rPr lang="en-US" dirty="0" err="1">
                <a:solidFill>
                  <a:srgbClr val="FFFFFF"/>
                </a:solidFill>
              </a:rPr>
              <a:t>kVp</a:t>
            </a:r>
            <a:r>
              <a:rPr lang="en-US" dirty="0">
                <a:solidFill>
                  <a:srgbClr val="FFFFFF"/>
                </a:solidFill>
              </a:rPr>
              <a:t>, mA, exposure time, dose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GB" dirty="0"/>
              <a:t>Digital Sensor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accine storage and manufacturing">
            <a:extLst>
              <a:ext uri="{FF2B5EF4-FFF2-40B4-BE49-F238E27FC236}">
                <a16:creationId xmlns:a16="http://schemas.microsoft.com/office/drawing/2014/main" id="{C3AA47E4-31E9-B53A-6C12-3D6FA67CAE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255" r="21436" b="-2"/>
          <a:stretch>
            <a:fillRect/>
          </a:stretch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74273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ollage of images of teeth">
            <a:extLst>
              <a:ext uri="{FF2B5EF4-FFF2-40B4-BE49-F238E27FC236}">
                <a16:creationId xmlns:a16="http://schemas.microsoft.com/office/drawing/2014/main" id="{D647F75C-2254-554D-7DE3-A0EB40B8CD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8700" y="239167"/>
            <a:ext cx="4942537" cy="6379665"/>
          </a:xfrm>
        </p:spPr>
      </p:pic>
    </p:spTree>
    <p:extLst>
      <p:ext uri="{BB962C8B-B14F-4D97-AF65-F5344CB8AC3E}">
        <p14:creationId xmlns:p14="http://schemas.microsoft.com/office/powerpoint/2010/main" val="26781617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682</TotalTime>
  <Words>228</Words>
  <Application>Microsoft Office PowerPoint</Application>
  <PresentationFormat>Widescreen</PresentationFormat>
  <Paragraphs>48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Arial</vt:lpstr>
      <vt:lpstr>Century Gothic</vt:lpstr>
      <vt:lpstr>Wingdings 3</vt:lpstr>
      <vt:lpstr>Ion</vt:lpstr>
      <vt:lpstr>Dental Radiography Systems</vt:lpstr>
      <vt:lpstr>Introduction</vt:lpstr>
      <vt:lpstr>What Is Dental Radiography?     </vt:lpstr>
      <vt:lpstr>PowerPoint Presentation</vt:lpstr>
      <vt:lpstr>Working principle</vt:lpstr>
      <vt:lpstr>System Components  Tube Head Extension Arm Control Panel  Image Receptor: Film, digital sensor  Embedded Systems  </vt:lpstr>
      <vt:lpstr>PowerPoint Presentation</vt:lpstr>
      <vt:lpstr>Calibration Methods  </vt:lpstr>
      <vt:lpstr>PowerPoint Presentation</vt:lpstr>
      <vt:lpstr>Electrical circuit   </vt:lpstr>
      <vt:lpstr>Standards &amp; Regulations</vt:lpstr>
      <vt:lpstr>Applications </vt:lpstr>
      <vt:lpstr>Conclusion</vt:lpstr>
      <vt:lpstr>References: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اواب عبد الهادي</dc:creator>
  <cp:lastModifiedBy>اواب عبد الهادي</cp:lastModifiedBy>
  <cp:revision>7</cp:revision>
  <dcterms:created xsi:type="dcterms:W3CDTF">2025-06-01T11:47:39Z</dcterms:created>
  <dcterms:modified xsi:type="dcterms:W3CDTF">2025-06-02T08:03:22Z</dcterms:modified>
</cp:coreProperties>
</file>

<file path=docProps/thumbnail.jpeg>
</file>